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85" r:id="rId10"/>
    <p:sldId id="288" r:id="rId11"/>
    <p:sldId id="276" r:id="rId12"/>
    <p:sldId id="277" r:id="rId13"/>
    <p:sldId id="293" r:id="rId14"/>
    <p:sldId id="289" r:id="rId15"/>
    <p:sldId id="278" r:id="rId16"/>
    <p:sldId id="279" r:id="rId17"/>
    <p:sldId id="280" r:id="rId18"/>
    <p:sldId id="281" r:id="rId19"/>
    <p:sldId id="286" r:id="rId20"/>
    <p:sldId id="291" r:id="rId21"/>
    <p:sldId id="294" r:id="rId22"/>
    <p:sldId id="270" r:id="rId23"/>
    <p:sldId id="273" r:id="rId24"/>
    <p:sldId id="274" r:id="rId25"/>
    <p:sldId id="275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7/17/2020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229600" cy="58213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Hân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hoan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đón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39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sz="39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3900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3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00" dirty="0" smtClean="0">
                <a:latin typeface="Times New Roman" pitchFamily="18" charset="0"/>
                <a:cs typeface="Times New Roman" pitchFamily="18" charset="0"/>
              </a:rPr>
              <a:t>2020.</a:t>
            </a:r>
            <a:endParaRPr lang="en-US" sz="39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0"/>
            <a:ext cx="2209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4034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2020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khen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Lao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2016 - 2018; </a:t>
            </a:r>
          </a:p>
          <a:p>
            <a:pPr algn="just">
              <a:buFontTx/>
              <a:buChar char="-"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nay,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ISO 9001:2015,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niềm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ASEAN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Du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lịch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100%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SV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THCS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HS-SV,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SINH NĂM 2020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85800" lvl="1" indent="-685800">
              <a:buFont typeface="Wingdings" pitchFamily="2" charset="2"/>
              <a:buChar char="v"/>
            </a:pP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 TUYỂN CAO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ĐẲNG: 4.750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2,5 - 3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0520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2496749"/>
              </p:ext>
            </p:extLst>
          </p:nvPr>
        </p:nvGraphicFramePr>
        <p:xfrm>
          <a:off x="381000" y="1142999"/>
          <a:ext cx="7848600" cy="52123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5579582"/>
                <a:gridCol w="1752600"/>
              </a:tblGrid>
              <a:tr h="1080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endParaRPr lang="en-US" sz="28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lượng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747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chế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tạo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6520117</a:t>
                      </a:r>
                      <a:endParaRPr lang="en-US" sz="280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khí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6510201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b="1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b="1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b="1" baseline="0" dirty="0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baseline="0" dirty="0" err="1" smtClean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tử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6510304</a:t>
                      </a:r>
                      <a:endParaRPr lang="en-US" sz="280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tử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6510303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nghiệp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6520227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1987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336226"/>
              </p:ext>
            </p:extLst>
          </p:nvPr>
        </p:nvGraphicFramePr>
        <p:xfrm>
          <a:off x="381000" y="1142999"/>
          <a:ext cx="7848600" cy="44958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5579582"/>
                <a:gridCol w="1752600"/>
              </a:tblGrid>
              <a:tr h="10806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endParaRPr lang="en-US" sz="28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lượng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7478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ô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tô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6510216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May – </a:t>
                      </a: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28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2800" b="1" dirty="0">
                        <a:solidFill>
                          <a:schemeClr val="bg2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may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6540204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2800" b="1" baseline="0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2800" b="1" dirty="0">
                        <a:solidFill>
                          <a:schemeClr val="bg2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nhiệt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6510211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0489622"/>
              </p:ext>
            </p:extLst>
          </p:nvPr>
        </p:nvGraphicFramePr>
        <p:xfrm>
          <a:off x="533400" y="1447800"/>
          <a:ext cx="8229600" cy="4267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5965408"/>
                <a:gridCol w="1752600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lượng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486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Lập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trình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tính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6480207</a:t>
                      </a:r>
                      <a:endParaRPr lang="en-US" sz="280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tính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6480209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b="1" dirty="0">
                        <a:solidFill>
                          <a:schemeClr val="bg2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nghiệp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6340302</a:t>
                      </a:r>
                      <a:endParaRPr lang="en-US" sz="280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nhỏ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6340417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609600"/>
            <a:ext cx="8686800" cy="2590800"/>
          </a:xfrm>
        </p:spPr>
        <p:txBody>
          <a:bodyPr>
            <a:normAutofit fontScale="90000"/>
          </a:bodyPr>
          <a:lstStyle/>
          <a:p>
            <a:pPr marL="0" indent="0"/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  <a:b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2.Ngành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VinFast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 (30 </a:t>
            </a:r>
            <a:r>
              <a:rPr lang="en-US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450823"/>
              </p:ext>
            </p:extLst>
          </p:nvPr>
        </p:nvGraphicFramePr>
        <p:xfrm>
          <a:off x="533400" y="3124199"/>
          <a:ext cx="8229600" cy="30118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5965408"/>
                <a:gridCol w="1752600"/>
              </a:tblGrid>
              <a:tr h="97703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chất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lượng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cao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song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VinFast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88519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288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Ô </a:t>
                      </a:r>
                      <a:r>
                        <a:rPr lang="en-US" sz="2800" baseline="0" dirty="0" err="1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tô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6510216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885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b="1" baseline="0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lang="en-US" sz="2800" b="1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b="1" baseline="0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="1" baseline="0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b="1" dirty="0">
                        <a:solidFill>
                          <a:schemeClr val="bg2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288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7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  <a:endParaRPr lang="en-US" sz="2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Cơ</a:t>
                      </a:r>
                      <a:r>
                        <a:rPr lang="en-US" sz="2800" baseline="0" dirty="0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800" baseline="0" dirty="0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tử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6520263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5474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CAO ĐẲNG: 4750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2,5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12</a:t>
            </a:r>
          </a:p>
          <a:p>
            <a:pPr marL="0" indent="0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4860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5963735"/>
              </p:ext>
            </p:extLst>
          </p:nvPr>
        </p:nvGraphicFramePr>
        <p:xfrm>
          <a:off x="457199" y="1110372"/>
          <a:ext cx="8077201" cy="441971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5562600"/>
                <a:gridCol w="1828800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136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Bảo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trì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thống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thiết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bị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nghiệp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6520155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Cắt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gọt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kim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loại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6520121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6510212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6289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cơ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khí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6510201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khuôn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mẫu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6520105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208131"/>
              </p:ext>
            </p:extLst>
          </p:nvPr>
        </p:nvGraphicFramePr>
        <p:xfrm>
          <a:off x="533399" y="1036926"/>
          <a:ext cx="7924801" cy="54736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5432010"/>
                <a:gridCol w="1981200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3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</a:t>
                      </a: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3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87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tử</a:t>
                      </a:r>
                      <a:endParaRPr lang="en-US" sz="24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6510304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5327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tử</a:t>
                      </a:r>
                      <a:endParaRPr lang="en-US" sz="24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6510303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truyền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thông</a:t>
                      </a:r>
                      <a:endParaRPr lang="en-US" sz="24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6510312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5334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điều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khiển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và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tự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động</a:t>
                      </a:r>
                      <a:r>
                        <a:rPr lang="en-US" sz="24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hóa</a:t>
                      </a:r>
                      <a:endParaRPr lang="en-US" sz="24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6510305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578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 công nghiệp</a:t>
                      </a:r>
                      <a:endParaRPr lang="en-US" sz="240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6520227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578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 tử công nghiệp</a:t>
                      </a:r>
                      <a:endParaRPr lang="en-US" sz="240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6520225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9445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2704313"/>
              </p:ext>
            </p:extLst>
          </p:nvPr>
        </p:nvGraphicFramePr>
        <p:xfrm>
          <a:off x="609600" y="1264922"/>
          <a:ext cx="7620000" cy="46512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4367"/>
                <a:gridCol w="5436833"/>
                <a:gridCol w="1828800"/>
              </a:tblGrid>
              <a:tr h="640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6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45719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26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26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12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ô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tô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6510216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408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13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Sửa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chữa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tàu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thủy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6520131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2672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14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Sửa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chữa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nâng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chuyển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6520145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572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6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6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May – </a:t>
                      </a:r>
                      <a:r>
                        <a:rPr lang="en-US" sz="26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2600" b="1" dirty="0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6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2600" b="1" dirty="0">
                        <a:solidFill>
                          <a:schemeClr val="bg2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000" b="1" dirty="0">
                        <a:solidFill>
                          <a:schemeClr val="bg2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15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May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trang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6540205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4196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16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may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Veston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6540207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810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17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may</a:t>
                      </a:r>
                      <a:endParaRPr lang="en-US" sz="2800" dirty="0"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6540204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CAO ĐẲNG: 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411844"/>
              </p:ext>
            </p:extLst>
          </p:nvPr>
        </p:nvGraphicFramePr>
        <p:xfrm>
          <a:off x="609600" y="1219200"/>
          <a:ext cx="7772400" cy="39685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5436836"/>
                <a:gridCol w="1828800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18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Lắp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đặt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thiết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bị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lạnh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6520114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19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nhiệt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6510211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lạnh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và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điều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hoà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không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khí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6520205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Vận hành, sửa chữa thiết bị lạnh</a:t>
                      </a:r>
                      <a:endParaRPr lang="en-US" sz="28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6520255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CAO ĐẲNG: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2049063"/>
              </p:ext>
            </p:extLst>
          </p:nvPr>
        </p:nvGraphicFramePr>
        <p:xfrm>
          <a:off x="533400" y="1295399"/>
          <a:ext cx="7848600" cy="52481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169382"/>
                <a:gridCol w="5410200"/>
                <a:gridCol w="1752600"/>
              </a:tblGrid>
              <a:tr h="518159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</a:t>
                      </a:r>
                      <a:endParaRPr lang="en-US" sz="24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37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5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22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An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ninh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mạng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6480216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405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kỹ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thuật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tính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6480105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601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24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Lập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trình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tính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6480207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906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25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Quản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trị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mạng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tính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6480209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449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26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Thiết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kế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trang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Web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6480214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75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27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Tin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học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ứng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dụng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6480205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297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28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Thiết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kế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đồ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họa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6210402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29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Thương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mại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điện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tử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6340122</a:t>
                      </a:r>
                      <a:endParaRPr lang="en-US" sz="240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Đồ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họa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đa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phương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tiện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6480108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31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Truyền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thông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và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mạng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máy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tính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  <a:cs typeface="Book Antiqua"/>
                        </a:rPr>
                        <a:t>6480104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88963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CAO ĐẲNG: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684632"/>
              </p:ext>
            </p:extLst>
          </p:nvPr>
        </p:nvGraphicFramePr>
        <p:xfrm>
          <a:off x="533400" y="1295399"/>
          <a:ext cx="7848600" cy="50444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5579582"/>
                <a:gridCol w="1752600"/>
              </a:tblGrid>
              <a:tr h="5181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</a:t>
                      </a:r>
                      <a:endParaRPr lang="en-US" sz="24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523733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5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32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Tiếng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Anh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          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6220206</a:t>
                      </a:r>
                    </a:p>
                  </a:txBody>
                  <a:tcPr marL="68580" marR="68580" marT="0" marB="0" anchor="ctr"/>
                </a:tc>
              </a:tr>
              <a:tr h="4059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4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400" b="1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Kinh</a:t>
                      </a:r>
                      <a:r>
                        <a:rPr lang="en-US" sz="2400" b="1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tế</a:t>
                      </a:r>
                      <a:r>
                        <a:rPr lang="en-US" sz="2400" b="1" baseline="0" dirty="0" smtClean="0">
                          <a:solidFill>
                            <a:schemeClr val="bg2"/>
                          </a:solidFill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endParaRPr lang="en-US" sz="2400" b="1" dirty="0">
                        <a:solidFill>
                          <a:schemeClr val="bg2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2400" dirty="0">
                        <a:solidFill>
                          <a:schemeClr val="bg2"/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601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33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nghiệp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6340302</a:t>
                      </a:r>
                    </a:p>
                  </a:txBody>
                  <a:tcPr marL="68580" marR="68580" marT="0" marB="0" anchor="ctr"/>
                </a:tc>
              </a:tr>
              <a:tr h="44248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34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nhỏ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6340417</a:t>
                      </a:r>
                    </a:p>
                  </a:txBody>
                  <a:tcPr marL="68580" marR="68580" marT="0" marB="0" anchor="ctr"/>
                </a:tc>
              </a:tr>
              <a:tr h="3449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35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nghiệp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6340201</a:t>
                      </a:r>
                    </a:p>
                  </a:txBody>
                  <a:tcPr marL="68580" marR="68580" marT="0" marB="0" anchor="b"/>
                </a:tc>
              </a:tr>
              <a:tr h="375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36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Logistic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6340113</a:t>
                      </a:r>
                    </a:p>
                  </a:txBody>
                  <a:tcPr marL="68580" marR="68580" marT="0" marB="0" anchor="b"/>
                </a:tc>
              </a:tr>
              <a:tr h="3297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4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b="1" baseline="0" dirty="0" err="1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endParaRPr lang="en-US" sz="240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Book Antiqua"/>
                        <a:ea typeface="Times New Roman"/>
                        <a:cs typeface="Book Antiqua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37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/>
                          <a:ea typeface="Times New Roman"/>
                        </a:rPr>
                        <a:t>dựng</a:t>
                      </a:r>
                      <a:endParaRPr lang="en-US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6580201</a:t>
                      </a:r>
                    </a:p>
                  </a:txBody>
                  <a:tcPr marL="68580" marR="68580" marT="0" marB="0" anchor="ctr"/>
                </a:tc>
              </a:tr>
              <a:tr h="3962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38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>
                          <a:effectLst/>
                          <a:latin typeface="Times New Roman"/>
                          <a:ea typeface="Times New Roman"/>
                        </a:rPr>
                        <a:t>Quản lý xây dựng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2800" dirty="0">
                          <a:effectLst/>
                          <a:latin typeface="Times New Roman"/>
                          <a:ea typeface="Times New Roman"/>
                        </a:rPr>
                        <a:t>6580301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634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CAO ĐẲNG: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4750 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CHỈ TIÊU</a:t>
            </a:r>
            <a:endParaRPr lang="en-US" sz="32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218073"/>
              </p:ext>
            </p:extLst>
          </p:nvPr>
        </p:nvGraphicFramePr>
        <p:xfrm>
          <a:off x="609600" y="1676400"/>
          <a:ext cx="7848600" cy="43738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5579582"/>
                <a:gridCol w="1752600"/>
              </a:tblGrid>
              <a:tr h="64927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Cao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đẳng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quy</a:t>
                      </a:r>
                      <a:endParaRPr lang="en-US" sz="2400" baseline="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464851"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Thương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mại</a:t>
                      </a:r>
                      <a:r>
                        <a:rPr lang="en-US" sz="24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Du </a:t>
                      </a:r>
                      <a:r>
                        <a:rPr lang="en-US" sz="2400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lịch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086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39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Quản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trị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du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lịch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MICE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6810105</a:t>
                      </a: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40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Quản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trị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lữ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hành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>
                          <a:effectLst/>
                          <a:latin typeface="Times New Roman"/>
                          <a:ea typeface="Times New Roman"/>
                        </a:rPr>
                        <a:t>6810104</a:t>
                      </a:r>
                    </a:p>
                  </a:txBody>
                  <a:tcPr marL="68580" marR="68580" marT="0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41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Quản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trị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khách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sạn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>
                          <a:effectLst/>
                          <a:latin typeface="Times New Roman"/>
                          <a:ea typeface="Times New Roman"/>
                        </a:rPr>
                        <a:t>6810201</a:t>
                      </a:r>
                    </a:p>
                  </a:txBody>
                  <a:tcPr marL="68580" marR="68580" marT="0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42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Quản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trị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nhà</a:t>
                      </a: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/>
                          <a:ea typeface="Times New Roman"/>
                        </a:rPr>
                        <a:t>hàng</a:t>
                      </a:r>
                      <a:endParaRPr lang="en-US" sz="3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6810206</a:t>
                      </a:r>
                    </a:p>
                  </a:txBody>
                  <a:tcPr marL="68580" marR="68580" marT="0" marB="0" anchor="ctr"/>
                </a:tc>
              </a:tr>
              <a:tr h="3787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43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>
                          <a:effectLst/>
                          <a:latin typeface="Times New Roman"/>
                          <a:ea typeface="Times New Roman"/>
                        </a:rPr>
                        <a:t>Kỹ thuật làm bánh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3200" dirty="0">
                          <a:effectLst/>
                          <a:latin typeface="Times New Roman"/>
                          <a:ea typeface="Times New Roman"/>
                        </a:rPr>
                        <a:t>6810210</a:t>
                      </a: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42375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SINH NĂM 2020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105400"/>
          </a:xfrm>
        </p:spPr>
        <p:txBody>
          <a:bodyPr>
            <a:normAutofit fontScale="25000" lnSpcReduction="20000"/>
          </a:bodyPr>
          <a:lstStyle/>
          <a:p>
            <a:pPr marL="457200" lvl="1" indent="0" algn="just">
              <a:buNone/>
            </a:pPr>
            <a:endParaRPr lang="en-US" sz="51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lvl="1" indent="0" algn="just">
              <a:buNone/>
            </a:pPr>
            <a:r>
              <a:rPr lang="en-US" sz="8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8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8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8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80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9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9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9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9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96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96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96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96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96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96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9600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9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96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9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TUYỂN CAO ĐẲNG: 2000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THPT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Hộ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khẩu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trú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marL="0" indent="0" algn="just">
              <a:buNone/>
            </a:pP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bảng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gốc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0918 445 480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Thị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Nhuận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0981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Trưởng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Trân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Ban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Đáng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Tỉnh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Trà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Vinh</a:t>
            </a:r>
            <a:r>
              <a:rPr lang="en-US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2020.</a:t>
            </a: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khỏe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chúc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940</TotalTime>
  <Words>1871</Words>
  <Application>Microsoft Office PowerPoint</Application>
  <PresentationFormat>On-screen Show (4:3)</PresentationFormat>
  <Paragraphs>327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PowerPoint Presentation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2020</vt:lpstr>
      <vt:lpstr>XÉT TUYỂN CAO ĐẲNG: 4750 CHỈ TIÊU</vt:lpstr>
      <vt:lpstr>XÉT TUYỂN CAO ĐẲNG: 4750 CHỈ TIÊU</vt:lpstr>
      <vt:lpstr>XÉT TUYỂN CAO ĐẲNG: 4750 CHỈ TIÊU</vt:lpstr>
      <vt:lpstr>XÉT TUYỂN CAO ĐẲNG: 4750 CHỈ TIÊU 2.Ngành đào tạo cao đẳng chất lượng cao song hành VinFast: (30 tháng) Điều kiện đăng ký: Có học lực học kỳ 1 hoặc cả năm lớp 12 từ Trung bình khá trở lên </vt:lpstr>
      <vt:lpstr>XÉT TUYỂN CAO ĐẲNG: 4750 CHỈ TIÊU</vt:lpstr>
      <vt:lpstr>XÉT TUYỂN CAO ĐẲNG: 4750 CHỈ TIÊU</vt:lpstr>
      <vt:lpstr>XÉT TUYỂN CAO ĐẲNG: 4750 CHỈ TIÊU</vt:lpstr>
      <vt:lpstr>XÉT TUYỂN CAO ĐẲNG: 4750 CHỈ TIÊU</vt:lpstr>
      <vt:lpstr>XÉT TUYỂN CAO ĐẲNG: 4750 CHỈ TIÊU</vt:lpstr>
      <vt:lpstr>XÉT TUYỂN CAO ĐẲNG: 4750 CHỈ TIÊU</vt:lpstr>
      <vt:lpstr>XÉT TUYỂN CAO ĐẲNG: 4750 CHỈ TIÊU</vt:lpstr>
      <vt:lpstr>XÉT TUYỂN CAO ĐẲNG: 4750 CHỈ TIÊU</vt:lpstr>
      <vt:lpstr>TUYỂN SINH NĂM 2020</vt:lpstr>
      <vt:lpstr>XÉT TUYỂN CAO ĐẲNG: 2000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CoNhuan</cp:lastModifiedBy>
  <cp:revision>65</cp:revision>
  <dcterms:created xsi:type="dcterms:W3CDTF">2018-03-24T15:50:44Z</dcterms:created>
  <dcterms:modified xsi:type="dcterms:W3CDTF">2020-07-17T10:55:26Z</dcterms:modified>
</cp:coreProperties>
</file>